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5" r:id="rId3"/>
    <p:sldId id="286" r:id="rId4"/>
    <p:sldId id="265" r:id="rId5"/>
    <p:sldId id="267" r:id="rId6"/>
    <p:sldId id="268" r:id="rId7"/>
    <p:sldId id="270" r:id="rId8"/>
    <p:sldId id="269" r:id="rId9"/>
    <p:sldId id="272" r:id="rId10"/>
    <p:sldId id="271" r:id="rId11"/>
    <p:sldId id="273" r:id="rId12"/>
    <p:sldId id="274" r:id="rId13"/>
    <p:sldId id="275" r:id="rId14"/>
    <p:sldId id="276" r:id="rId15"/>
    <p:sldId id="278" r:id="rId16"/>
    <p:sldId id="279" r:id="rId17"/>
    <p:sldId id="287" r:id="rId18"/>
    <p:sldId id="280" r:id="rId19"/>
    <p:sldId id="281" r:id="rId20"/>
    <p:sldId id="282" r:id="rId21"/>
    <p:sldId id="288" r:id="rId22"/>
    <p:sldId id="284" r:id="rId23"/>
    <p:sldId id="283" r:id="rId24"/>
    <p:sldId id="26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37F"/>
    <a:srgbClr val="E09E19"/>
    <a:srgbClr val="9DAD33"/>
    <a:srgbClr val="6C3302"/>
    <a:srgbClr val="584F29"/>
    <a:srgbClr val="ED4E33"/>
    <a:srgbClr val="003262"/>
    <a:srgbClr val="53626F"/>
    <a:srgbClr val="00B2A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9" autoAdjust="0"/>
  </p:normalViewPr>
  <p:slideViewPr>
    <p:cSldViewPr snapToGrid="0" snapToObjects="1">
      <p:cViewPr varScale="1">
        <p:scale>
          <a:sx n="110" d="100"/>
          <a:sy n="110" d="100"/>
        </p:scale>
        <p:origin x="-1098" y="-90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pPr/>
              <a:t>8/27/2016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pPr/>
              <a:t>8/27/2016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64Zn  - 49.17%, 66Zn – 27.73%, 67Zn – 4.04%, 68Zn – 18.45%</a:t>
            </a:r>
          </a:p>
          <a:p>
            <a:r>
              <a:rPr lang="en-US" dirty="0" smtClean="0"/>
              <a:t>46Ti – 8.25%, 47Ti</a:t>
            </a:r>
            <a:r>
              <a:rPr lang="en-US" baseline="0" dirty="0" smtClean="0"/>
              <a:t> – 7.44%, 48Ti – 73.72%, 49Ti – 5.41%, 50Ti – 5.18%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Producing O(10 </a:t>
            </a:r>
            <a:r>
              <a:rPr lang="en-US" dirty="0" err="1" smtClean="0"/>
              <a:t>kBq</a:t>
            </a:r>
            <a:r>
              <a:rPr lang="en-US" dirty="0" smtClean="0"/>
              <a:t>), with dead</a:t>
            </a:r>
            <a:r>
              <a:rPr lang="en-US" baseline="0" dirty="0" smtClean="0"/>
              <a:t> time &lt; 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1" cy="4114795"/>
          </a:xfrm>
          <a:prstGeom prst="rect">
            <a:avLst/>
          </a:prstGeom>
          <a:noFill/>
          <a:ln>
            <a:noFill/>
          </a:ln>
        </p:spPr>
        <p:txBody>
          <a:bodyPr lIns="82045" tIns="82045" rIns="82045" bIns="82045" anchor="ctr" anchorCtr="0">
            <a:noAutofit/>
          </a:bodyPr>
          <a:lstStyle/>
          <a:p>
            <a:endParaRPr dirty="0"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31 August 2016</a:t>
            </a:r>
            <a:r>
              <a:rPr lang="cs-CZ" dirty="0" smtClean="0"/>
              <a:t> </a:t>
            </a:r>
            <a:r>
              <a:rPr lang="cs-CZ" dirty="0" smtClean="0"/>
              <a:t>| </a:t>
            </a:r>
            <a:r>
              <a:rPr lang="en-US" dirty="0" smtClean="0"/>
              <a:t> WTTC16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31 August 2016</a:t>
            </a:r>
            <a:r>
              <a:rPr lang="cs-CZ" dirty="0" smtClean="0"/>
              <a:t> | </a:t>
            </a:r>
            <a:r>
              <a:rPr lang="en-US" dirty="0" smtClean="0"/>
              <a:t> WTTC16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31 August 2016</a:t>
            </a:r>
            <a:r>
              <a:rPr lang="cs-CZ" dirty="0" smtClean="0"/>
              <a:t> | </a:t>
            </a:r>
            <a:r>
              <a:rPr lang="en-US" dirty="0" smtClean="0"/>
              <a:t> WTTC16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31 August 2016</a:t>
            </a:r>
            <a:r>
              <a:rPr lang="cs-CZ" dirty="0" smtClean="0"/>
              <a:t> | </a:t>
            </a:r>
            <a:r>
              <a:rPr lang="en-US" dirty="0" smtClean="0"/>
              <a:t> WTTC16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31 August 2016</a:t>
            </a:r>
            <a:r>
              <a:rPr lang="cs-CZ" dirty="0" smtClean="0"/>
              <a:t> | </a:t>
            </a:r>
            <a:r>
              <a:rPr lang="en-US" dirty="0" smtClean="0"/>
              <a:t> WTTC16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369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  <p:sldLayoutId id="2147483682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819319"/>
            <a:ext cx="7681823" cy="1448130"/>
          </a:xfrm>
        </p:spPr>
        <p:txBody>
          <a:bodyPr/>
          <a:lstStyle/>
          <a:p>
            <a:r>
              <a:rPr lang="en-US" sz="4000" baseline="30000" dirty="0" smtClean="0"/>
              <a:t>64</a:t>
            </a:r>
            <a:r>
              <a:rPr lang="en-US" sz="4000" dirty="0" smtClean="0"/>
              <a:t>Cu and </a:t>
            </a:r>
            <a:r>
              <a:rPr lang="en-US" sz="4000" baseline="30000" dirty="0" smtClean="0"/>
              <a:t>47</a:t>
            </a:r>
            <a:r>
              <a:rPr lang="en-US" sz="4000" dirty="0" smtClean="0"/>
              <a:t>Sc (n,p) Cross-Section Measurements for Medical Radionuclide Production 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2744716"/>
            <a:ext cx="8113143" cy="1113590"/>
          </a:xfrm>
        </p:spPr>
        <p:txBody>
          <a:bodyPr>
            <a:noAutofit/>
          </a:bodyPr>
          <a:lstStyle/>
          <a:p>
            <a:r>
              <a:rPr lang="en-US" b="1" dirty="0" smtClean="0"/>
              <a:t>A.S. </a:t>
            </a:r>
            <a:r>
              <a:rPr lang="en-US" b="1" dirty="0" err="1" smtClean="0"/>
              <a:t>Voyles</a:t>
            </a:r>
            <a:r>
              <a:rPr lang="en-US" baseline="30000" dirty="0" err="1" smtClean="0"/>
              <a:t>a</a:t>
            </a:r>
            <a:r>
              <a:rPr lang="en-US" dirty="0" smtClean="0"/>
              <a:t>, </a:t>
            </a:r>
            <a:r>
              <a:rPr lang="en-US" dirty="0" smtClean="0"/>
              <a:t>M.S. </a:t>
            </a:r>
            <a:r>
              <a:rPr lang="en-US" dirty="0" err="1" smtClean="0"/>
              <a:t>Basunia</a:t>
            </a:r>
            <a:r>
              <a:rPr lang="en-US" baseline="30000" dirty="0" err="1" smtClean="0"/>
              <a:t>b</a:t>
            </a:r>
            <a:r>
              <a:rPr lang="en-US" dirty="0" smtClean="0"/>
              <a:t>, J.C. </a:t>
            </a:r>
            <a:r>
              <a:rPr lang="en-US" dirty="0" err="1" smtClean="0"/>
              <a:t>Batchelder</a:t>
            </a:r>
            <a:r>
              <a:rPr lang="en-US" baseline="30000" dirty="0" err="1" smtClean="0"/>
              <a:t>b</a:t>
            </a:r>
            <a:r>
              <a:rPr lang="en-US" dirty="0" smtClean="0"/>
              <a:t>, J.D. </a:t>
            </a:r>
            <a:r>
              <a:rPr lang="en-US" dirty="0" err="1" smtClean="0"/>
              <a:t>Bauer</a:t>
            </a:r>
            <a:r>
              <a:rPr lang="en-US" baseline="30000" dirty="0" err="1" smtClean="0"/>
              <a:t>c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L.A</a:t>
            </a:r>
            <a:r>
              <a:rPr lang="en-US" dirty="0" smtClean="0"/>
              <a:t>. </a:t>
            </a:r>
            <a:r>
              <a:rPr lang="en-US" dirty="0" err="1" smtClean="0"/>
              <a:t>Bernstein</a:t>
            </a:r>
            <a:r>
              <a:rPr lang="en-US" baseline="30000" dirty="0" err="1" smtClean="0"/>
              <a:t>a,b</a:t>
            </a:r>
            <a:r>
              <a:rPr lang="en-US" dirty="0" smtClean="0"/>
              <a:t>, </a:t>
            </a:r>
            <a:r>
              <a:rPr lang="en-US" dirty="0" smtClean="0"/>
              <a:t>E.F. </a:t>
            </a:r>
            <a:r>
              <a:rPr lang="en-US" dirty="0" err="1" smtClean="0"/>
              <a:t>Matthews</a:t>
            </a:r>
            <a:r>
              <a:rPr lang="en-US" baseline="30000" dirty="0" err="1" smtClean="0"/>
              <a:t>a</a:t>
            </a:r>
            <a:r>
              <a:rPr lang="en-US" dirty="0" smtClean="0"/>
              <a:t>,</a:t>
            </a:r>
            <a:r>
              <a:rPr lang="en-US" dirty="0" smtClean="0"/>
              <a:t> M.A. </a:t>
            </a:r>
            <a:r>
              <a:rPr lang="en-US" dirty="0" err="1" smtClean="0"/>
              <a:t>Unzueta</a:t>
            </a:r>
            <a:r>
              <a:rPr lang="en-US" baseline="30000" dirty="0" err="1" smtClean="0"/>
              <a:t>a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31 August 2016</a:t>
            </a:r>
          </a:p>
          <a:p>
            <a:r>
              <a:rPr lang="en-US" dirty="0" smtClean="0"/>
              <a:t>WTTC ’16</a:t>
            </a:r>
            <a:br>
              <a:rPr lang="en-US" dirty="0" smtClean="0"/>
            </a:br>
            <a:endParaRPr lang="en-US" sz="1400" dirty="0" smtClean="0"/>
          </a:p>
          <a:p>
            <a:r>
              <a:rPr lang="en-US" sz="1400" baseline="30000" dirty="0" smtClean="0"/>
              <a:t>a </a:t>
            </a:r>
            <a:r>
              <a:rPr lang="en-US" sz="1400" dirty="0" smtClean="0"/>
              <a:t>The </a:t>
            </a:r>
            <a:r>
              <a:rPr lang="en-US" sz="1400" dirty="0" smtClean="0"/>
              <a:t>University of California, </a:t>
            </a:r>
            <a:r>
              <a:rPr lang="en-US" sz="1400" dirty="0" smtClean="0"/>
              <a:t>Berkeley – Department of Nuclear Engineering </a:t>
            </a:r>
            <a:br>
              <a:rPr lang="en-US" sz="1400" dirty="0" smtClean="0"/>
            </a:br>
            <a:r>
              <a:rPr lang="en-US" sz="1400" baseline="30000" dirty="0" smtClean="0"/>
              <a:t>b </a:t>
            </a:r>
            <a:r>
              <a:rPr lang="en-US" sz="1400" dirty="0" smtClean="0"/>
              <a:t>Lawrence </a:t>
            </a:r>
            <a:r>
              <a:rPr lang="en-US" sz="1400" dirty="0" smtClean="0"/>
              <a:t>Berkeley National </a:t>
            </a:r>
            <a:r>
              <a:rPr lang="en-US" sz="1400" dirty="0" smtClean="0"/>
              <a:t>Laboratory</a:t>
            </a:r>
            <a:br>
              <a:rPr lang="en-US" sz="1400" dirty="0" smtClean="0"/>
            </a:br>
            <a:r>
              <a:rPr lang="en-US" sz="1400" baseline="30000" dirty="0" smtClean="0"/>
              <a:t>c</a:t>
            </a:r>
            <a:r>
              <a:rPr lang="en-US" sz="1400" dirty="0" smtClean="0"/>
              <a:t> Lawrence Livermore National Laboratory</a:t>
            </a:r>
            <a:endParaRPr lang="en-US" sz="2000" dirty="0"/>
          </a:p>
        </p:txBody>
      </p:sp>
      <p:pic>
        <p:nvPicPr>
          <p:cNvPr id="5" name="Picture 4" descr="LBNL_logo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12289" y="3301511"/>
            <a:ext cx="2424865" cy="1511752"/>
          </a:xfrm>
          <a:prstGeom prst="rect">
            <a:avLst/>
          </a:prstGeom>
        </p:spPr>
      </p:pic>
      <p:pic>
        <p:nvPicPr>
          <p:cNvPr id="6" name="Picture 5" descr="LLNL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4247" y="5304967"/>
            <a:ext cx="3852907" cy="7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7639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D:\Documents\School Work\Isotope Data\Proposals\ti_foil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878" y="1204849"/>
            <a:ext cx="5785119" cy="2964586"/>
          </a:xfrm>
          <a:prstGeom prst="rect">
            <a:avLst/>
          </a:prstGeom>
          <a:noFill/>
        </p:spPr>
      </p:pic>
      <p:grpSp>
        <p:nvGrpSpPr>
          <p:cNvPr id="29" name="Group 28"/>
          <p:cNvGrpSpPr/>
          <p:nvPr/>
        </p:nvGrpSpPr>
        <p:grpSpPr>
          <a:xfrm>
            <a:off x="2184358" y="3071136"/>
            <a:ext cx="7106284" cy="3140981"/>
            <a:chOff x="2184358" y="3071136"/>
            <a:chExt cx="7106284" cy="3140981"/>
          </a:xfrm>
        </p:grpSpPr>
        <p:pic>
          <p:nvPicPr>
            <p:cNvPr id="11" name="Picture 10" descr="zn_first_results.ps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3686" t="38999" r="4748" b="7216"/>
            <a:stretch/>
          </p:blipFill>
          <p:spPr>
            <a:xfrm>
              <a:off x="2184358" y="3071136"/>
              <a:ext cx="6959642" cy="3140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6349805" y="3620587"/>
              <a:ext cx="2940837" cy="68386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336 keV - 115m In IT Decay</a:t>
              </a:r>
            </a:p>
            <a:p>
              <a:r>
                <a:rPr lang="en-US" dirty="0" smtClean="0"/>
                <a:t>391 keV - 113m In IT Decay</a:t>
              </a:r>
            </a:p>
            <a:p>
              <a:r>
                <a:rPr lang="en-US" dirty="0" smtClean="0"/>
                <a:t>417 keV - 116 In β- Decay</a:t>
              </a:r>
            </a:p>
            <a:p>
              <a:r>
                <a:rPr lang="en-US" dirty="0" smtClean="0"/>
                <a:t>511 keV - 64 Cu β+ Decay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6284877" y="3724025"/>
              <a:ext cx="129855" cy="1150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944053" y="3354168"/>
              <a:ext cx="129855" cy="1150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6258997" y="4017208"/>
              <a:ext cx="168353" cy="128548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3639161" y="4145756"/>
              <a:ext cx="168353" cy="128548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mond 16"/>
            <p:cNvSpPr/>
            <p:nvPr/>
          </p:nvSpPr>
          <p:spPr>
            <a:xfrm>
              <a:off x="4419564" y="3937146"/>
              <a:ext cx="175687" cy="15561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17"/>
            <p:cNvSpPr/>
            <p:nvPr/>
          </p:nvSpPr>
          <p:spPr>
            <a:xfrm>
              <a:off x="6251663" y="4301366"/>
              <a:ext cx="175687" cy="15561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5-Point Star 18"/>
            <p:cNvSpPr/>
            <p:nvPr/>
          </p:nvSpPr>
          <p:spPr>
            <a:xfrm>
              <a:off x="6239046" y="4497572"/>
              <a:ext cx="221518" cy="196206"/>
            </a:xfrm>
            <a:prstGeom prst="star5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5-Point Star 19"/>
            <p:cNvSpPr/>
            <p:nvPr/>
          </p:nvSpPr>
          <p:spPr>
            <a:xfrm>
              <a:off x="5813888" y="4092757"/>
              <a:ext cx="221518" cy="196206"/>
            </a:xfrm>
            <a:prstGeom prst="star5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Relative Activation Measurements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:\Documents\School Work\Isotope Data\Proposals\ti_foil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878" y="1204849"/>
            <a:ext cx="5785119" cy="2964586"/>
          </a:xfrm>
          <a:prstGeom prst="rect">
            <a:avLst/>
          </a:prstGeom>
          <a:noFill/>
        </p:spPr>
      </p:pic>
      <p:grpSp>
        <p:nvGrpSpPr>
          <p:cNvPr id="21" name="Group 20"/>
          <p:cNvGrpSpPr/>
          <p:nvPr/>
        </p:nvGrpSpPr>
        <p:grpSpPr>
          <a:xfrm>
            <a:off x="2184358" y="3071136"/>
            <a:ext cx="7106284" cy="3140981"/>
            <a:chOff x="2184358" y="3071136"/>
            <a:chExt cx="7106284" cy="3140981"/>
          </a:xfrm>
        </p:grpSpPr>
        <p:pic>
          <p:nvPicPr>
            <p:cNvPr id="22" name="Picture 21" descr="zn_first_results.ps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3686" t="38999" r="4748" b="7216"/>
            <a:stretch/>
          </p:blipFill>
          <p:spPr>
            <a:xfrm>
              <a:off x="2184358" y="3071136"/>
              <a:ext cx="6959642" cy="31409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23" name="Rectangle 22"/>
            <p:cNvSpPr/>
            <p:nvPr/>
          </p:nvSpPr>
          <p:spPr>
            <a:xfrm>
              <a:off x="6349805" y="3620587"/>
              <a:ext cx="2940837" cy="68386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336 keV - 115m In IT Decay</a:t>
              </a:r>
            </a:p>
            <a:p>
              <a:r>
                <a:rPr lang="en-US" dirty="0" smtClean="0"/>
                <a:t>391 keV - 113m In IT Decay</a:t>
              </a:r>
            </a:p>
            <a:p>
              <a:r>
                <a:rPr lang="en-US" dirty="0" smtClean="0"/>
                <a:t>417 keV - 116 In β- Decay</a:t>
              </a:r>
            </a:p>
            <a:p>
              <a:r>
                <a:rPr lang="en-US" dirty="0" smtClean="0"/>
                <a:t>511 keV - 64 Cu β+ Decay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6284877" y="3724025"/>
              <a:ext cx="129855" cy="1150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944053" y="3354168"/>
              <a:ext cx="129855" cy="1150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6258997" y="4017208"/>
              <a:ext cx="168353" cy="128548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3639161" y="4145756"/>
              <a:ext cx="168353" cy="128548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iamond 32"/>
            <p:cNvSpPr/>
            <p:nvPr/>
          </p:nvSpPr>
          <p:spPr>
            <a:xfrm>
              <a:off x="4419564" y="3937146"/>
              <a:ext cx="175687" cy="15561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6251663" y="4301366"/>
              <a:ext cx="175687" cy="15561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5-Point Star 34"/>
            <p:cNvSpPr/>
            <p:nvPr/>
          </p:nvSpPr>
          <p:spPr>
            <a:xfrm>
              <a:off x="6239046" y="4497572"/>
              <a:ext cx="221518" cy="196206"/>
            </a:xfrm>
            <a:prstGeom prst="star5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5-Point Star 35"/>
            <p:cNvSpPr/>
            <p:nvPr/>
          </p:nvSpPr>
          <p:spPr>
            <a:xfrm>
              <a:off x="5813888" y="4092757"/>
              <a:ext cx="221518" cy="196206"/>
            </a:xfrm>
            <a:prstGeom prst="star5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Relative Activation Measurements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pic>
        <p:nvPicPr>
          <p:cNvPr id="25" name="Picture 24" descr="336keV_curve.em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851" y="3071136"/>
            <a:ext cx="4343400" cy="325915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03497" y="3697449"/>
            <a:ext cx="2401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dobe Garamond Pro Bold" pitchFamily="18" charset="0"/>
              </a:rPr>
              <a:t>t</a:t>
            </a:r>
            <a:r>
              <a:rPr lang="en-US" sz="2000" baseline="-25000" dirty="0" smtClean="0">
                <a:latin typeface="Adobe Garamond Pro Bold" pitchFamily="18" charset="0"/>
              </a:rPr>
              <a:t>1/2</a:t>
            </a:r>
            <a:r>
              <a:rPr lang="en-US" sz="2000" dirty="0" smtClean="0">
                <a:latin typeface="Adobe Garamond Pro Bold" pitchFamily="18" charset="0"/>
              </a:rPr>
              <a:t> = 4.519 ± </a:t>
            </a:r>
            <a:r>
              <a:rPr lang="en-US" sz="2000" dirty="0" smtClean="0">
                <a:latin typeface="Adobe Garamond Pro Bold" pitchFamily="18" charset="0"/>
              </a:rPr>
              <a:t>0.044 </a:t>
            </a:r>
            <a:r>
              <a:rPr lang="en-US" sz="2000" dirty="0" smtClean="0">
                <a:latin typeface="Adobe Garamond Pro Bold" pitchFamily="18" charset="0"/>
              </a:rPr>
              <a:t>h</a:t>
            </a:r>
          </a:p>
          <a:p>
            <a:r>
              <a:rPr lang="en-US" sz="2000" dirty="0" smtClean="0">
                <a:latin typeface="Adobe Garamond Pro Bold" pitchFamily="18" charset="0"/>
              </a:rPr>
              <a:t>(ENSDF = 4.486 h</a:t>
            </a:r>
            <a:r>
              <a:rPr lang="en-US" sz="2000" dirty="0" smtClean="0">
                <a:latin typeface="Adobe Garamond Pro Bold" pitchFamily="18" charset="0"/>
              </a:rPr>
              <a:t>)</a:t>
            </a:r>
          </a:p>
          <a:p>
            <a:r>
              <a:rPr lang="en-US" sz="2000" dirty="0" smtClean="0">
                <a:latin typeface="Adobe Garamond Pro Bold" pitchFamily="18" charset="0"/>
              </a:rPr>
              <a:t>χ</a:t>
            </a:r>
            <a:r>
              <a:rPr lang="en-US" sz="2000" baseline="30000" dirty="0" smtClean="0">
                <a:latin typeface="Adobe Garamond Pro Bold" pitchFamily="18" charset="0"/>
              </a:rPr>
              <a:t>2</a:t>
            </a:r>
            <a:r>
              <a:rPr lang="en-US" sz="2000" dirty="0" smtClean="0">
                <a:latin typeface="Adobe Garamond Pro Bold" pitchFamily="18" charset="0"/>
              </a:rPr>
              <a:t> /</a:t>
            </a:r>
            <a:r>
              <a:rPr lang="el-GR" sz="2000" dirty="0" smtClean="0">
                <a:latin typeface="Calibri"/>
              </a:rPr>
              <a:t>ν</a:t>
            </a:r>
            <a:r>
              <a:rPr lang="en-US" sz="2000" dirty="0" smtClean="0">
                <a:latin typeface="Adobe Garamond Pro Bold" pitchFamily="18" charset="0"/>
              </a:rPr>
              <a:t> = 1.656</a:t>
            </a:r>
            <a:endParaRPr lang="en-US" sz="2000" dirty="0">
              <a:latin typeface="Adobe Garamond Pro Bold" pitchFamily="18" charset="0"/>
            </a:endParaRPr>
          </a:p>
        </p:txBody>
      </p:sp>
      <p:pic>
        <p:nvPicPr>
          <p:cNvPr id="26" name="Picture 25" descr="511keV_curve.em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00600" y="1204849"/>
            <a:ext cx="4343400" cy="325915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78189" y="3079762"/>
            <a:ext cx="2734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dobe Garamond Pro Bold" pitchFamily="18" charset="0"/>
              </a:rPr>
              <a:t>t</a:t>
            </a:r>
            <a:r>
              <a:rPr lang="en-US" sz="2000" baseline="-25000" dirty="0" smtClean="0">
                <a:latin typeface="Adobe Garamond Pro Bold" pitchFamily="18" charset="0"/>
              </a:rPr>
              <a:t>1/2</a:t>
            </a:r>
            <a:r>
              <a:rPr lang="en-US" sz="2000" dirty="0" smtClean="0">
                <a:latin typeface="Adobe Garamond Pro Bold" pitchFamily="18" charset="0"/>
              </a:rPr>
              <a:t> = </a:t>
            </a:r>
            <a:r>
              <a:rPr lang="en-US" sz="2000" dirty="0" smtClean="0">
                <a:latin typeface="Adobe Garamond Pro Bold" pitchFamily="18" charset="0"/>
              </a:rPr>
              <a:t>12.097 </a:t>
            </a:r>
            <a:r>
              <a:rPr lang="en-US" sz="2000" dirty="0" smtClean="0">
                <a:latin typeface="Adobe Garamond Pro Bold" pitchFamily="18" charset="0"/>
              </a:rPr>
              <a:t>± </a:t>
            </a:r>
            <a:r>
              <a:rPr lang="en-US" sz="2000" dirty="0" smtClean="0">
                <a:latin typeface="Adobe Garamond Pro Bold" pitchFamily="18" charset="0"/>
              </a:rPr>
              <a:t>0.8348 </a:t>
            </a:r>
            <a:r>
              <a:rPr lang="en-US" sz="2000" dirty="0" smtClean="0">
                <a:latin typeface="Adobe Garamond Pro Bold" pitchFamily="18" charset="0"/>
              </a:rPr>
              <a:t>h</a:t>
            </a:r>
          </a:p>
          <a:p>
            <a:r>
              <a:rPr lang="en-US" sz="2000" dirty="0" smtClean="0">
                <a:latin typeface="Adobe Garamond Pro Bold" pitchFamily="18" charset="0"/>
              </a:rPr>
              <a:t>(ENSDF = 12.701 h</a:t>
            </a:r>
            <a:r>
              <a:rPr lang="en-US" sz="2000" dirty="0" smtClean="0">
                <a:latin typeface="Adobe Garamond Pro Bold" pitchFamily="18" charset="0"/>
              </a:rPr>
              <a:t>)</a:t>
            </a:r>
          </a:p>
          <a:p>
            <a:r>
              <a:rPr lang="en-US" sz="2000" dirty="0" smtClean="0">
                <a:latin typeface="Adobe Garamond Pro Bold" pitchFamily="18" charset="0"/>
              </a:rPr>
              <a:t>χ</a:t>
            </a:r>
            <a:r>
              <a:rPr lang="en-US" sz="2000" baseline="30000" dirty="0" smtClean="0">
                <a:latin typeface="Adobe Garamond Pro Bold" pitchFamily="18" charset="0"/>
              </a:rPr>
              <a:t>2</a:t>
            </a:r>
            <a:r>
              <a:rPr lang="en-US" sz="2000" dirty="0" smtClean="0">
                <a:latin typeface="Adobe Garamond Pro Bold" pitchFamily="18" charset="0"/>
              </a:rPr>
              <a:t> /</a:t>
            </a:r>
            <a:r>
              <a:rPr lang="el-GR" sz="2000" dirty="0" smtClean="0"/>
              <a:t>ν</a:t>
            </a:r>
            <a:r>
              <a:rPr lang="en-US" sz="2000" dirty="0" smtClean="0">
                <a:latin typeface="Adobe Garamond Pro Bold" pitchFamily="18" charset="0"/>
              </a:rPr>
              <a:t> = </a:t>
            </a:r>
            <a:r>
              <a:rPr lang="en-US" sz="2000" dirty="0" smtClean="0">
                <a:latin typeface="Adobe Garamond Pro Bold" pitchFamily="18" charset="0"/>
              </a:rPr>
              <a:t>1.743</a:t>
            </a:r>
            <a:endParaRPr lang="en-US" sz="2000" dirty="0" smtClean="0"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200" dirty="0" smtClean="0">
                <a:solidFill>
                  <a:srgbClr val="E09E19"/>
                </a:solidFill>
                <a:latin typeface="Georgia"/>
                <a:cs typeface="Georgia"/>
              </a:rPr>
              <a:t>Relative Activation Measurements</a:t>
            </a:r>
            <a:endParaRPr lang="en-US" sz="4200" dirty="0">
              <a:solidFill>
                <a:srgbClr val="E09E19"/>
              </a:solidFill>
              <a:latin typeface="Georgia"/>
              <a:cs typeface="Georgia"/>
            </a:endParaRPr>
          </a:p>
        </p:txBody>
      </p:sp>
      <p:pic>
        <p:nvPicPr>
          <p:cNvPr id="3075" name="Picture 3" descr="D:\Documents\School Work\Isotope Data\Proposals\64cu_new.em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97" y="1205001"/>
            <a:ext cx="5318681" cy="3990975"/>
          </a:xfrm>
          <a:prstGeom prst="rect">
            <a:avLst/>
          </a:prstGeom>
          <a:noFill/>
        </p:spPr>
      </p:pic>
      <p:pic>
        <p:nvPicPr>
          <p:cNvPr id="3074" name="Picture 2" descr="D:\Documents\School Work\Isotope Data\Proposals\47sc_new.emf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63081" y="3036276"/>
            <a:ext cx="4867568" cy="3652473"/>
          </a:xfrm>
          <a:prstGeom prst="rect">
            <a:avLst/>
          </a:prstGeom>
          <a:noFill/>
        </p:spPr>
      </p:pic>
      <p:sp>
        <p:nvSpPr>
          <p:cNvPr id="25" name="Content Placeholder 2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pic>
        <p:nvPicPr>
          <p:cNvPr id="7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4739" y="1876802"/>
            <a:ext cx="3549568" cy="351009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 rot="16200000">
            <a:off x="-5853" y="3358161"/>
            <a:ext cx="4195575" cy="57018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Titanium   </a:t>
            </a:r>
            <a:endParaRPr lang="en-US" dirty="0"/>
          </a:p>
        </p:txBody>
      </p:sp>
      <p:sp>
        <p:nvSpPr>
          <p:cNvPr id="35" name="Explosion 2 34"/>
          <p:cNvSpPr/>
          <p:nvPr/>
        </p:nvSpPr>
        <p:spPr>
          <a:xfrm>
            <a:off x="1358939" y="3180685"/>
            <a:ext cx="1440611" cy="1082617"/>
          </a:xfrm>
          <a:prstGeom prst="irregularSeal2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34740" y="3122955"/>
            <a:ext cx="1322280" cy="12596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06841" y="3597305"/>
            <a:ext cx="373292" cy="37329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05953" y="3477100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397450" y="3477100"/>
            <a:ext cx="488054" cy="493497"/>
            <a:chOff x="397450" y="3477100"/>
            <a:chExt cx="488054" cy="493497"/>
          </a:xfrm>
        </p:grpSpPr>
        <p:sp>
          <p:nvSpPr>
            <p:cNvPr id="14" name="Oval 13"/>
            <p:cNvSpPr/>
            <p:nvPr/>
          </p:nvSpPr>
          <p:spPr>
            <a:xfrm>
              <a:off x="397450" y="3597305"/>
              <a:ext cx="373292" cy="37329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12212" y="3477100"/>
              <a:ext cx="373292" cy="37329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4093440" y="3224013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610385" y="1876802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280086" y="4773967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859670" y="2483766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80133" y="3721994"/>
            <a:ext cx="2052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80133" y="2766912"/>
            <a:ext cx="1692415" cy="96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501829">
            <a:off x="2630156" y="3032753"/>
            <a:ext cx="913746" cy="1399373"/>
          </a:xfrm>
          <a:prstGeom prst="arc">
            <a:avLst>
              <a:gd name="adj1" fmla="val 15982546"/>
              <a:gd name="adj2" fmla="val 199212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251915" y="3227973"/>
            <a:ext cx="35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04 -4.07407E-6 L 0.14496 -4.0740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 0.24213 L -4.16667E-6 -4.44444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3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96 0.0456 L 4.44444E-6 -2.22222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3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327 -0.18033 L 1.94444E-6 1.85185E-6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" y="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3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726 0.15347 L -1.11111E-6 -1.85185E-6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" y="-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12" grpId="0" animBg="1"/>
      <p:bldP spid="11" grpId="0" animBg="1"/>
      <p:bldP spid="11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9" grpId="0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0609" y="5210355"/>
            <a:ext cx="493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H. </a:t>
            </a:r>
            <a:r>
              <a:rPr lang="en-US" dirty="0" err="1" smtClean="0"/>
              <a:t>Liskien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., </a:t>
            </a:r>
            <a:r>
              <a:rPr lang="en-US" dirty="0" err="1" smtClean="0"/>
              <a:t>Nucl</a:t>
            </a:r>
            <a:r>
              <a:rPr lang="en-US" dirty="0" smtClean="0"/>
              <a:t> Data Tables, </a:t>
            </a:r>
            <a:r>
              <a:rPr lang="en-US" dirty="0" err="1" smtClean="0"/>
              <a:t>vol</a:t>
            </a:r>
            <a:r>
              <a:rPr lang="en-US" dirty="0" smtClean="0"/>
              <a:t> 11, 2973</a:t>
            </a:r>
            <a:endParaRPr lang="en-US" dirty="0"/>
          </a:p>
        </p:txBody>
      </p:sp>
      <p:pic>
        <p:nvPicPr>
          <p:cNvPr id="5123" name="Picture 3" descr="D:\Documents\School Work\Isotope Data\Zn Run\talys_empire\figures\scatt_angle.emf"/>
          <p:cNvPicPr>
            <a:picLocks noChangeAspect="1" noChangeArrowheads="1"/>
          </p:cNvPicPr>
          <p:nvPr/>
        </p:nvPicPr>
        <p:blipFill>
          <a:blip r:embed="rId2"/>
          <a:srcRect r="5086"/>
          <a:stretch>
            <a:fillRect/>
          </a:stretch>
        </p:blipFill>
        <p:spPr bwMode="auto">
          <a:xfrm>
            <a:off x="0" y="2364249"/>
            <a:ext cx="4510609" cy="3562099"/>
          </a:xfrm>
          <a:prstGeom prst="rect">
            <a:avLst/>
          </a:prstGeom>
          <a:noFill/>
        </p:spPr>
      </p:pic>
      <p:pic>
        <p:nvPicPr>
          <p:cNvPr id="5127" name="Picture 7" descr="D:\Documents\School Work\Isotope Data\Papers\liskien_triple_surd.PNG"/>
          <p:cNvPicPr>
            <a:picLocks noChangeAspect="1" noChangeArrowheads="1"/>
          </p:cNvPicPr>
          <p:nvPr/>
        </p:nvPicPr>
        <p:blipFill>
          <a:blip r:embed="rId3"/>
          <a:srcRect l="10431" t="5890" r="5141"/>
          <a:stretch>
            <a:fillRect/>
          </a:stretch>
        </p:blipFill>
        <p:spPr bwMode="auto">
          <a:xfrm>
            <a:off x="6252857" y="1097457"/>
            <a:ext cx="2885608" cy="4112898"/>
          </a:xfrm>
          <a:prstGeom prst="rect">
            <a:avLst/>
          </a:prstGeom>
          <a:noFill/>
        </p:spPr>
      </p:pic>
      <p:pic>
        <p:nvPicPr>
          <p:cNvPr id="5126" name="Picture 6" descr="D:\Documents\School Work\Isotope Data\Papers\liskien_sigma_vs_Ed.PNG"/>
          <p:cNvPicPr>
            <a:picLocks noChangeAspect="1" noChangeArrowheads="1"/>
          </p:cNvPicPr>
          <p:nvPr/>
        </p:nvPicPr>
        <p:blipFill>
          <a:blip r:embed="rId4"/>
          <a:srcRect t="3545" r="2595"/>
          <a:stretch>
            <a:fillRect/>
          </a:stretch>
        </p:blipFill>
        <p:spPr bwMode="auto">
          <a:xfrm>
            <a:off x="3408881" y="1231916"/>
            <a:ext cx="2895732" cy="36138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 descr="D:\Documents\School Work\Isotope Data\Zn Run\talys_empire\figures\ang_dist.e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55027"/>
            <a:ext cx="4635724" cy="3474720"/>
          </a:xfrm>
          <a:prstGeom prst="rect">
            <a:avLst/>
          </a:prstGeom>
          <a:noFill/>
        </p:spPr>
      </p:pic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567363" y="1970088"/>
          <a:ext cx="2420937" cy="682625"/>
        </p:xfrm>
        <a:graphic>
          <a:graphicData uri="http://schemas.openxmlformats.org/presentationml/2006/ole">
            <p:oleObj spid="_x0000_s7173" name="Equation" r:id="rId4" imgW="1079280" imgH="304560" progId="Equation.DSMT4">
              <p:embed/>
            </p:oleObj>
          </a:graphicData>
        </a:graphic>
      </p:graphicFrame>
      <p:sp>
        <p:nvSpPr>
          <p:cNvPr id="12" name="Oval 11"/>
          <p:cNvSpPr/>
          <p:nvPr/>
        </p:nvSpPr>
        <p:spPr>
          <a:xfrm>
            <a:off x="2441275" y="1587262"/>
            <a:ext cx="146650" cy="14665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2" idx="4"/>
          </p:cNvCxnSpPr>
          <p:nvPr/>
        </p:nvCxnSpPr>
        <p:spPr>
          <a:xfrm>
            <a:off x="2514600" y="1733912"/>
            <a:ext cx="0" cy="2605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2098375" y="3768725"/>
          <a:ext cx="342900" cy="455613"/>
        </p:xfrm>
        <a:graphic>
          <a:graphicData uri="http://schemas.openxmlformats.org/presentationml/2006/ole">
            <p:oleObj spid="_x0000_s7176" name="Equation" r:id="rId5" imgW="152280" imgH="20304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pic>
        <p:nvPicPr>
          <p:cNvPr id="7171" name="Picture 3" descr="D:\Documents\School Work\Isotope Data\Zn Run\talys_empire\figures\convolution2.e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2575" y="3262185"/>
            <a:ext cx="4635725" cy="3474720"/>
          </a:xfrm>
          <a:prstGeom prst="rect">
            <a:avLst/>
          </a:prstGeom>
          <a:noFill/>
        </p:spPr>
      </p:pic>
      <p:pic>
        <p:nvPicPr>
          <p:cNvPr id="7172" name="Picture 4" descr="D:\Documents\School Work\Isotope Data\Zn Run\talys_empire\figures\convolution.e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255027"/>
            <a:ext cx="4635724" cy="3474720"/>
          </a:xfrm>
          <a:prstGeom prst="rect">
            <a:avLst/>
          </a:prstGeom>
          <a:noFill/>
        </p:spPr>
      </p:pic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5567363" y="1970088"/>
          <a:ext cx="2420937" cy="682625"/>
        </p:xfrm>
        <a:graphic>
          <a:graphicData uri="http://schemas.openxmlformats.org/presentationml/2006/ole">
            <p:oleObj spid="_x0000_s8195" name="Equation" r:id="rId5" imgW="1079280" imgH="304560" progId="Equation.DSMT4">
              <p:embed/>
            </p:oleObj>
          </a:graphicData>
        </a:graphic>
      </p:graphicFrame>
      <p:sp>
        <p:nvSpPr>
          <p:cNvPr id="26" name="Multiply 25"/>
          <p:cNvSpPr/>
          <p:nvPr/>
        </p:nvSpPr>
        <p:spPr>
          <a:xfrm>
            <a:off x="4351038" y="687683"/>
            <a:ext cx="4956863" cy="3274313"/>
          </a:xfrm>
          <a:prstGeom prst="mathMultiply">
            <a:avLst>
              <a:gd name="adj1" fmla="val 1271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pic>
        <p:nvPicPr>
          <p:cNvPr id="7171" name="Picture 3" descr="D:\Documents\School Work\Isotope Data\Zn Run\talys_empire\figures\convolution2.e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2575" y="3262185"/>
            <a:ext cx="4635725" cy="3474720"/>
          </a:xfrm>
          <a:prstGeom prst="rect">
            <a:avLst/>
          </a:prstGeom>
          <a:noFill/>
        </p:spPr>
      </p:pic>
      <p:pic>
        <p:nvPicPr>
          <p:cNvPr id="7172" name="Picture 4" descr="D:\Documents\School Work\Isotope Data\Zn Run\talys_empire\figures\convolution.e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" y="1255027"/>
            <a:ext cx="4635724" cy="3474720"/>
          </a:xfrm>
          <a:prstGeom prst="rect">
            <a:avLst/>
          </a:prstGeom>
          <a:noFill/>
        </p:spPr>
      </p:pic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411069" y="1742302"/>
          <a:ext cx="2734764" cy="1139485"/>
        </p:xfrm>
        <a:graphic>
          <a:graphicData uri="http://schemas.openxmlformats.org/presentationml/2006/ole">
            <p:oleObj spid="_x0000_s13314" name="Equation" r:id="rId5" imgW="1218960" imgH="507960" progId="Equation.DSMT4">
              <p:embed/>
            </p:oleObj>
          </a:graphicData>
        </a:graphic>
      </p:graphicFrame>
      <p:sp>
        <p:nvSpPr>
          <p:cNvPr id="7" name="Right Triangle 6"/>
          <p:cNvSpPr/>
          <p:nvPr/>
        </p:nvSpPr>
        <p:spPr>
          <a:xfrm flipH="1">
            <a:off x="1927654" y="3067139"/>
            <a:ext cx="1309816" cy="812883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27654" y="3880022"/>
            <a:ext cx="1309816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flipH="1">
            <a:off x="6536723" y="3916865"/>
            <a:ext cx="1042087" cy="259720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36723" y="4176584"/>
            <a:ext cx="1042088" cy="218108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27654" y="3446252"/>
            <a:ext cx="130981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587925" y="3372927"/>
            <a:ext cx="146650" cy="14665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536723" y="4055327"/>
            <a:ext cx="104208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021902" y="3978179"/>
            <a:ext cx="146650" cy="14665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D:\Documents\School Work\Isotope Data\Proposals\mcnp_vised.PNG"/>
          <p:cNvPicPr>
            <a:picLocks noChangeAspect="1" noChangeArrowheads="1"/>
          </p:cNvPicPr>
          <p:nvPr/>
        </p:nvPicPr>
        <p:blipFill>
          <a:blip r:embed="rId2"/>
          <a:srcRect t="16859" b="16190"/>
          <a:stretch>
            <a:fillRect/>
          </a:stretch>
        </p:blipFill>
        <p:spPr bwMode="auto">
          <a:xfrm rot="5400000">
            <a:off x="4600590" y="1960123"/>
            <a:ext cx="5791442" cy="2496065"/>
          </a:xfrm>
          <a:prstGeom prst="rect">
            <a:avLst/>
          </a:prstGeom>
          <a:noFill/>
        </p:spPr>
      </p:pic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pic>
        <p:nvPicPr>
          <p:cNvPr id="9221" name="Picture 5" descr="D:\Documents\School Work\Isotope Data\Zn Run\talys_empire\figures\mcnp_flux.emf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13828" y="1455434"/>
            <a:ext cx="5318681" cy="3990975"/>
          </a:xfrm>
          <a:prstGeom prst="rect">
            <a:avLst/>
          </a:prstGeom>
          <a:noFill/>
        </p:spPr>
      </p:pic>
      <p:cxnSp>
        <p:nvCxnSpPr>
          <p:cNvPr id="15" name="Straight Connector 14"/>
          <p:cNvCxnSpPr/>
          <p:nvPr/>
        </p:nvCxnSpPr>
        <p:spPr>
          <a:xfrm flipH="1" flipV="1">
            <a:off x="5546785" y="1733909"/>
            <a:ext cx="1949526" cy="13284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546785" y="3338423"/>
            <a:ext cx="1949526" cy="1664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28677" y="5180547"/>
            <a:ext cx="2929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Neutron flux profile modeled in each target and monitor foil, using MCNP6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pic>
        <p:nvPicPr>
          <p:cNvPr id="3075" name="Picture 3" descr="D:\Documents\School Work\Isotope Data\Proposals\64cu_new.em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97" y="1205001"/>
            <a:ext cx="5318681" cy="3990975"/>
          </a:xfrm>
          <a:prstGeom prst="rect">
            <a:avLst/>
          </a:prstGeom>
          <a:noFill/>
        </p:spPr>
      </p:pic>
      <p:pic>
        <p:nvPicPr>
          <p:cNvPr id="3074" name="Picture 2" descr="D:\Documents\School Work\Isotope Data\Proposals\47sc_new.emf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63081" y="3036276"/>
            <a:ext cx="4867568" cy="365247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324475" y="2182049"/>
            <a:ext cx="3001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Lucida Grande"/>
              </a:rPr>
              <a:t>Before…</a:t>
            </a:r>
            <a:endParaRPr lang="en-US" sz="2200" dirty="0">
              <a:latin typeface="Lucida Grande"/>
            </a:endParaRPr>
          </a:p>
        </p:txBody>
      </p:sp>
      <p:sp>
        <p:nvSpPr>
          <p:cNvPr id="7" name="Oval 6"/>
          <p:cNvSpPr/>
          <p:nvPr/>
        </p:nvSpPr>
        <p:spPr>
          <a:xfrm>
            <a:off x="2329073" y="4014577"/>
            <a:ext cx="206375" cy="20637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04396" y="4813540"/>
            <a:ext cx="206375" cy="20637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0280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 smtClean="0"/>
              <a:t>Why Should You Care?</a:t>
            </a:r>
            <a:endParaRPr lang="en-US" sz="4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pic>
        <p:nvPicPr>
          <p:cNvPr id="3075" name="Picture 3" descr="D:\Documents\School Work\Isotope Data\Proposals\64cu_new.em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97" y="1205001"/>
            <a:ext cx="5318681" cy="3990975"/>
          </a:xfrm>
          <a:prstGeom prst="rect">
            <a:avLst/>
          </a:prstGeom>
          <a:noFill/>
        </p:spPr>
      </p:pic>
      <p:pic>
        <p:nvPicPr>
          <p:cNvPr id="3074" name="Picture 2" descr="D:\Documents\School Work\Isotope Data\Proposals\47sc_new.emf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63081" y="3036276"/>
            <a:ext cx="4867568" cy="365247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24475" y="2182049"/>
            <a:ext cx="3001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Lucida Grande"/>
              </a:rPr>
              <a:t>After!</a:t>
            </a:r>
            <a:endParaRPr lang="en-US" sz="2200" dirty="0">
              <a:latin typeface="Lucida Grande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329073" y="4014577"/>
            <a:ext cx="206375" cy="20637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04396" y="4813540"/>
            <a:ext cx="206375" cy="20637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pic>
        <p:nvPicPr>
          <p:cNvPr id="3074" name="Picture 2" descr="D:\Documents\School Work\Isotope Data\Proposals\47sc_new.em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63081" y="3036276"/>
            <a:ext cx="4867568" cy="365247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24475" y="2182049"/>
            <a:ext cx="3001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Lucida Grande"/>
              </a:rPr>
              <a:t>After!</a:t>
            </a:r>
            <a:endParaRPr lang="en-US" sz="2200" dirty="0">
              <a:latin typeface="Lucida Grande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404396" y="4813540"/>
            <a:ext cx="206375" cy="20637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D:\Documents\School Work\Isotope Data\Proposals\64cu_new.emf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97" y="1205001"/>
            <a:ext cx="5318681" cy="39909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542" y="760320"/>
            <a:ext cx="5411070" cy="5227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3261954" y="3689280"/>
            <a:ext cx="7559" cy="1922040"/>
          </a:xfrm>
          <a:prstGeom prst="straightConnector1">
            <a:avLst/>
          </a:prstGeom>
          <a:noFill/>
          <a:ln w="76300" cap="flat" cmpd="sng">
            <a:solidFill>
              <a:srgbClr val="70AD47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56" name="Shape 156"/>
          <p:cNvSpPr/>
          <p:nvPr/>
        </p:nvSpPr>
        <p:spPr>
          <a:xfrm>
            <a:off x="3308663" y="5160241"/>
            <a:ext cx="217890" cy="163079"/>
          </a:xfrm>
          <a:prstGeom prst="rect">
            <a:avLst/>
          </a:prstGeom>
          <a:noFill/>
          <a:ln w="284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4064" y="2829960"/>
            <a:ext cx="821069" cy="118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4123" y="21240"/>
            <a:ext cx="2238029" cy="3292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 flipV="1">
            <a:off x="3314064" y="21240"/>
            <a:ext cx="2640329" cy="3234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3" name="Shape 163"/>
          <p:cNvCxnSpPr/>
          <p:nvPr/>
        </p:nvCxnSpPr>
        <p:spPr>
          <a:xfrm flipV="1">
            <a:off x="3950898" y="3314160"/>
            <a:ext cx="2003495" cy="69624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68" name="Shape 168"/>
          <p:cNvSpPr/>
          <p:nvPr/>
        </p:nvSpPr>
        <p:spPr>
          <a:xfrm>
            <a:off x="148043" y="5122620"/>
            <a:ext cx="3121470" cy="4013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Monoenergetic Beam: 10</a:t>
            </a:r>
            <a:r>
              <a:rPr lang="en-US" sz="1800" b="0" i="0" u="none" strike="noStrike" cap="none" baseline="30000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4-6</a:t>
            </a:r>
            <a:r>
              <a:rPr lang="en-US" sz="1800" b="0" i="0" u="none" strike="noStrike" cap="none" baseline="-25000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n/s/cm</a:t>
            </a:r>
            <a:r>
              <a:rPr lang="en-US" sz="1800" b="0" i="0" u="none" strike="noStrike" cap="none" baseline="30000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69" name="Shape 169"/>
          <p:cNvSpPr/>
          <p:nvPr/>
        </p:nvSpPr>
        <p:spPr>
          <a:xfrm>
            <a:off x="2373923" y="1816380"/>
            <a:ext cx="1245780" cy="675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Internal: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 smtClean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1800" b="0" i="0" u="none" strike="noStrike" cap="none" baseline="30000" dirty="0" smtClean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800" b="0" i="0" u="none" strike="noStrike" cap="none" baseline="-25000" dirty="0" smtClean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n/s/cm</a:t>
            </a:r>
            <a:r>
              <a:rPr lang="en-US" sz="1800" b="0" i="0" u="none" strike="noStrike" cap="none" baseline="30000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pic>
        <p:nvPicPr>
          <p:cNvPr id="10242" name="Picture 2" descr="D:\Documents\School Work\Isotope Data\Proposals\qaim_list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84314" y="3556682"/>
            <a:ext cx="4759686" cy="3131875"/>
          </a:xfrm>
          <a:prstGeom prst="rect">
            <a:avLst/>
          </a:prstGeom>
          <a:noFill/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132401" y="21240"/>
            <a:ext cx="6570143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Future Work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i_targ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75971" y="1288092"/>
            <a:ext cx="3213475" cy="472696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1633" y="976965"/>
            <a:ext cx="4934338" cy="4397652"/>
            <a:chOff x="34240409" y="10726942"/>
            <a:chExt cx="4934338" cy="4397652"/>
          </a:xfrm>
        </p:grpSpPr>
        <p:pic>
          <p:nvPicPr>
            <p:cNvPr id="7" name="image114.jpg" descr="88map.jp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240409" y="10726942"/>
              <a:ext cx="4934338" cy="4397652"/>
            </a:xfrm>
            <a:prstGeom prst="rect">
              <a:avLst/>
            </a:prstGeom>
            <a:ln/>
          </p:spPr>
        </p:pic>
        <p:cxnSp>
          <p:nvCxnSpPr>
            <p:cNvPr id="9" name="Straight Arrow Connector 8"/>
            <p:cNvCxnSpPr/>
            <p:nvPr/>
          </p:nvCxnSpPr>
          <p:spPr bwMode="auto">
            <a:xfrm flipH="1">
              <a:off x="36213481" y="13172952"/>
              <a:ext cx="673100" cy="22860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sp>
          <p:nvSpPr>
            <p:cNvPr id="11" name="Rectangle 10"/>
            <p:cNvSpPr/>
            <p:nvPr/>
          </p:nvSpPr>
          <p:spPr bwMode="auto">
            <a:xfrm rot="20520000">
              <a:off x="36125415" y="13264363"/>
              <a:ext cx="73752" cy="393700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  <a:ea typeface="MS PGothic" pitchFamily="34" charset="-12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011858" y="11355137"/>
              <a:ext cx="2492670" cy="861774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500" baseline="30000" dirty="0" smtClean="0">
                  <a:solidFill>
                    <a:srgbClr val="FFFFFF"/>
                  </a:solidFill>
                  <a:latin typeface="Adobe Garamond Pro Bold" pitchFamily="18" charset="0"/>
                </a:rPr>
                <a:t>7</a:t>
              </a:r>
              <a:r>
                <a:rPr lang="en-US" sz="2500" dirty="0" smtClean="0">
                  <a:solidFill>
                    <a:srgbClr val="FFFFFF"/>
                  </a:solidFill>
                  <a:latin typeface="Adobe Garamond Pro Bold" pitchFamily="18" charset="0"/>
                </a:rPr>
                <a:t>Li(</a:t>
              </a:r>
              <a:r>
                <a:rPr lang="en-US" sz="2500" dirty="0" err="1" smtClean="0">
                  <a:solidFill>
                    <a:srgbClr val="FFFFFF"/>
                  </a:solidFill>
                  <a:latin typeface="Adobe Garamond Pro Bold" pitchFamily="18" charset="0"/>
                </a:rPr>
                <a:t>p,n</a:t>
              </a:r>
              <a:r>
                <a:rPr lang="en-US" sz="2500" dirty="0" smtClean="0">
                  <a:solidFill>
                    <a:srgbClr val="FFFFFF"/>
                  </a:solidFill>
                  <a:latin typeface="Adobe Garamond Pro Bold" pitchFamily="18" charset="0"/>
                </a:rPr>
                <a:t>) neutron </a:t>
              </a:r>
            </a:p>
            <a:p>
              <a:r>
                <a:rPr lang="en-US" sz="2500" dirty="0" smtClean="0">
                  <a:solidFill>
                    <a:srgbClr val="FFFFFF"/>
                  </a:solidFill>
                  <a:latin typeface="Adobe Garamond Pro Bold" pitchFamily="18" charset="0"/>
                </a:rPr>
                <a:t>production target</a:t>
              </a:r>
              <a:endParaRPr lang="en-US" sz="2500" dirty="0">
                <a:solidFill>
                  <a:srgbClr val="FFFFFF"/>
                </a:solidFill>
                <a:latin typeface="Adobe Garamond Pro Bold" pitchFamily="18" charset="0"/>
              </a:endParaRPr>
            </a:p>
          </p:txBody>
        </p:sp>
        <p:cxnSp>
          <p:nvCxnSpPr>
            <p:cNvPr id="13" name="Curved Connector 12"/>
            <p:cNvCxnSpPr>
              <a:stCxn id="12" idx="2"/>
              <a:endCxn id="11" idx="0"/>
            </p:cNvCxnSpPr>
            <p:nvPr/>
          </p:nvCxnSpPr>
          <p:spPr bwMode="auto">
            <a:xfrm rot="5400000">
              <a:off x="35651284" y="12667088"/>
              <a:ext cx="1057087" cy="156732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6" name="Title 1"/>
          <p:cNvSpPr txBox="1">
            <a:spLocks/>
          </p:cNvSpPr>
          <p:nvPr/>
        </p:nvSpPr>
        <p:spPr>
          <a:xfrm>
            <a:off x="132401" y="21240"/>
            <a:ext cx="6570143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Future Work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51894" y="2466934"/>
            <a:ext cx="914400" cy="21136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648974" y="623022"/>
            <a:ext cx="5141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Grande"/>
              </a:rPr>
              <a:t>(p/d/</a:t>
            </a:r>
            <a:r>
              <a:rPr lang="el-GR" sz="2000" dirty="0" smtClean="0">
                <a:latin typeface="Lucida Grande"/>
              </a:rPr>
              <a:t>α</a:t>
            </a:r>
            <a:r>
              <a:rPr lang="en-US" sz="2000" dirty="0" smtClean="0">
                <a:latin typeface="Lucida Grande"/>
              </a:rPr>
              <a:t>, x) and (n,x) Cross </a:t>
            </a:r>
            <a:r>
              <a:rPr lang="en-US" sz="2000" dirty="0" smtClean="0">
                <a:latin typeface="Lucida Grande"/>
              </a:rPr>
              <a:t>S</a:t>
            </a:r>
            <a:r>
              <a:rPr lang="en-US" sz="2000" dirty="0" smtClean="0">
                <a:latin typeface="Lucida Grande"/>
              </a:rPr>
              <a:t>ection </a:t>
            </a:r>
            <a:r>
              <a:rPr lang="en-US" sz="2000" dirty="0" smtClean="0">
                <a:latin typeface="Lucida Grande"/>
              </a:rPr>
              <a:t>M</a:t>
            </a:r>
            <a:r>
              <a:rPr lang="en-US" sz="2000" dirty="0" smtClean="0">
                <a:latin typeface="Lucida Grande"/>
              </a:rPr>
              <a:t>easurements at the LBL 88 Inch Cyclotron </a:t>
            </a:r>
            <a:endParaRPr lang="en-US" sz="2000" dirty="0"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0280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 smtClean="0"/>
              <a:t>Acknowledgements </a:t>
            </a:r>
            <a:endParaRPr lang="en-US" sz="4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2003280"/>
            <a:ext cx="8446168" cy="36437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This work has been carried out at the University of California, Berkeley, and performed under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theauspices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of the U.S. 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Department of Energy by Lawrence Livermore National Laboratory under contract DE-AC52-07NA27344 and Lawrence Berkeley National Laboratory under contract # DE-AC02-05CH11231. 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Funding has been provided from the US Nuclear Regulatory 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Commission 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and </a:t>
            </a:r>
            <a:r>
              <a:rPr lang="de-DE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the US Nuclear Data Program</a:t>
            </a:r>
            <a:r>
              <a:rPr lang="de-DE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endParaRPr lang="de-DE" sz="1600" dirty="0" smtClean="0">
              <a:solidFill>
                <a:srgbClr val="2D637F"/>
              </a:solidFill>
              <a:latin typeface="Lucida Grande"/>
              <a:cs typeface="Lucida Grande"/>
            </a:endParaRPr>
          </a:p>
          <a:p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H. F.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Aly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et al.,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Microchim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Acta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, vol. 59, no. 1, 1971.</a:t>
            </a:r>
          </a:p>
          <a:p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K. S.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Bhatki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et al., J.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Radioanal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Chem., vol. 2, no. 1–2, 1969.</a:t>
            </a:r>
          </a:p>
          <a:p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T. H.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Bokhari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et al., J.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Radioanal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Nucl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Chem., vol. 283, no. 2, 2010.</a:t>
            </a:r>
          </a:p>
          <a:p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J. F.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Briesmeister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et al., Los Alamos National Laboratory, 1986.</a:t>
            </a:r>
          </a:p>
          <a:p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M. B.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Chadwick,et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al.,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Nucl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Data Sheets, vol. 107, no. 12, 2006.</a:t>
            </a:r>
          </a:p>
          <a:p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A. J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Koning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et al., AIP Conference Proceedings, 2005, vol. 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769, no. 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2.</a:t>
            </a:r>
            <a:b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</a:b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H.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Liskien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et al.,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Nucl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Data Tables,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vol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11, 1973.</a:t>
            </a:r>
            <a:endParaRPr lang="en-US" sz="1600" dirty="0" smtClean="0">
              <a:solidFill>
                <a:srgbClr val="2D637F"/>
              </a:solidFill>
              <a:latin typeface="Lucida Grande"/>
              <a:cs typeface="Lucida Grande"/>
            </a:endParaRPr>
          </a:p>
          <a:p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M. R. Lewis et al., J.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Nucl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Med., vol. 44, no. 8, Aug. 2003.</a:t>
            </a:r>
          </a:p>
          <a:p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C.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Müller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et al., J.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Nucl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Med., vol. 55, no. 10, Oct. 2014.</a:t>
            </a:r>
          </a:p>
          <a:p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N.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Otuka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et al.,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Nucl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Data Sheets, vol. 120, 2014.</a:t>
            </a:r>
          </a:p>
          <a:p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L.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Pietrelli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et al., J.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Radioanal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Nucl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. Chem., vol. 157, no. 2, 1992.</a:t>
            </a:r>
          </a:p>
          <a:p>
            <a:r>
              <a:rPr lang="de-DE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S. M. Qaim 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et al.,  IAEA Technical Reports Series No. 473, </a:t>
            </a:r>
            <a:r>
              <a:rPr lang="de-DE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2011.</a:t>
            </a:r>
            <a:endParaRPr lang="en-US" sz="1600" dirty="0" smtClean="0">
              <a:solidFill>
                <a:srgbClr val="2D637F"/>
              </a:solidFill>
              <a:latin typeface="Lucida Grande"/>
              <a:cs typeface="Lucida Grande"/>
            </a:endParaRPr>
          </a:p>
          <a:p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D. </a:t>
            </a:r>
            <a:r>
              <a:rPr lang="en-US" sz="1600" dirty="0" err="1" smtClean="0">
                <a:solidFill>
                  <a:srgbClr val="2D637F"/>
                </a:solidFill>
                <a:latin typeface="Lucida Grande"/>
                <a:cs typeface="Lucida Grande"/>
              </a:rPr>
              <a:t>Updegraff</a:t>
            </a:r>
            <a:r>
              <a:rPr lang="en-US" sz="1600" dirty="0" smtClean="0">
                <a:solidFill>
                  <a:srgbClr val="2D637F"/>
                </a:solidFill>
                <a:latin typeface="Lucida Grande"/>
                <a:cs typeface="Lucida Grande"/>
              </a:rPr>
              <a:t> et al., “Nuclear Medicine without Nuclear Reactors or Uranium Enrichment,” 2013.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endParaRPr lang="en-US" sz="1600" dirty="0" smtClean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0280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 smtClean="0"/>
              <a:t>Why Should You Care?</a:t>
            </a:r>
            <a:endParaRPr lang="en-US" sz="4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2003280"/>
            <a:ext cx="8446168" cy="206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200" dirty="0" smtClean="0">
                <a:solidFill>
                  <a:srgbClr val="2D637F"/>
                </a:solidFill>
                <a:latin typeface="Lucida Grande"/>
                <a:cs typeface="Lucida Grande"/>
              </a:rPr>
              <a:t>Emerging medical radionuclides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64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Cu (t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1/2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= 12.7 hr) – 61% </a:t>
            </a:r>
            <a:r>
              <a:rPr kumimoji="0" lang="el-G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β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+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to </a:t>
            </a:r>
            <a:r>
              <a:rPr kumimoji="0" lang="en-US" sz="20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64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Ni, 39% </a:t>
            </a:r>
            <a:r>
              <a:rPr lang="el-GR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-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 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to </a:t>
            </a: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64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Zn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47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Sc 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(t</a:t>
            </a:r>
            <a:r>
              <a:rPr lang="en-US" sz="2000" baseline="-25000" dirty="0" smtClean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 = 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3.35 d) – </a:t>
            </a:r>
            <a:r>
              <a:rPr lang="el-GR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-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 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to </a:t>
            </a: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47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Ti, with 159-keV </a:t>
            </a:r>
            <a:r>
              <a:rPr lang="el-GR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γ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7" name="Picture 3" descr="D:\Documents\School Work\Isotope Data\Proposals\muller_tit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146" y="3228361"/>
            <a:ext cx="5164871" cy="1753213"/>
          </a:xfrm>
          <a:prstGeom prst="rect">
            <a:avLst/>
          </a:prstGeom>
          <a:noFill/>
        </p:spPr>
      </p:pic>
      <p:pic>
        <p:nvPicPr>
          <p:cNvPr id="11266" name="Picture 2" descr="D:\Documents\School Work\Isotope Data\Proposals\lewis_tit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3414" y="4700279"/>
            <a:ext cx="4435354" cy="1242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0280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 smtClean="0"/>
              <a:t>Why Should You Care?</a:t>
            </a:r>
            <a:endParaRPr lang="en-US" sz="4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2003280"/>
            <a:ext cx="8446168" cy="206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 smtClean="0">
                <a:solidFill>
                  <a:srgbClr val="2D637F"/>
                </a:solidFill>
                <a:latin typeface="Lucida Grande"/>
                <a:cs typeface="Lucida Grande"/>
              </a:rPr>
              <a:t>Emerging medical </a:t>
            </a:r>
            <a:r>
              <a:rPr lang="en-US" sz="2200" dirty="0" smtClean="0">
                <a:solidFill>
                  <a:srgbClr val="2D637F"/>
                </a:solidFill>
                <a:latin typeface="Lucida Grande"/>
                <a:cs typeface="Lucida Grande"/>
              </a:rPr>
              <a:t>radionuclides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64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Cu (t</a:t>
            </a:r>
            <a:r>
              <a:rPr lang="en-US" sz="2000" baseline="-25000" dirty="0" smtClean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 = 12.7 hr) – 61% </a:t>
            </a:r>
            <a:r>
              <a:rPr lang="el-GR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 to </a:t>
            </a: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64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Ni, 39% </a:t>
            </a:r>
            <a:r>
              <a:rPr lang="el-GR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-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 to </a:t>
            </a: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64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Zn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47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Sc (t</a:t>
            </a:r>
            <a:r>
              <a:rPr lang="en-US" sz="2000" baseline="-25000" dirty="0" smtClean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 = 3.35 d) – </a:t>
            </a:r>
            <a:r>
              <a:rPr lang="el-GR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-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 to </a:t>
            </a:r>
            <a:r>
              <a:rPr lang="en-US" sz="2000" baseline="30000" dirty="0" smtClean="0">
                <a:solidFill>
                  <a:srgbClr val="2D637F"/>
                </a:solidFill>
                <a:latin typeface="Lucida Grande"/>
                <a:cs typeface="Lucida Grande"/>
              </a:rPr>
              <a:t>47</a:t>
            </a:r>
            <a:r>
              <a:rPr lang="en-US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Ti, with 159-keV </a:t>
            </a:r>
            <a:r>
              <a:rPr lang="el-GR" sz="2000" dirty="0" smtClean="0">
                <a:solidFill>
                  <a:srgbClr val="2D637F"/>
                </a:solidFill>
                <a:latin typeface="Lucida Grande"/>
                <a:cs typeface="Lucida Grande"/>
              </a:rPr>
              <a:t>γ</a:t>
            </a:r>
            <a:endParaRPr lang="en-US" sz="2200" dirty="0" smtClean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200" dirty="0" smtClean="0">
                <a:solidFill>
                  <a:srgbClr val="2D637F"/>
                </a:solidFill>
                <a:latin typeface="Lucida Grande"/>
                <a:cs typeface="Lucida Grande"/>
              </a:rPr>
              <a:t>Nuclear data as fundamental tools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  <a:p>
            <a:pPr marL="742950" lvl="1" indent="-285750">
              <a:spcBef>
                <a:spcPct val="20000"/>
              </a:spcBef>
            </a:pPr>
            <a:endParaRPr lang="el-GR" sz="2000" dirty="0" smtClean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:\Documents\School Work\Isotope Data\Proposals\ndnca_tit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0025" y="3226280"/>
            <a:ext cx="3389521" cy="3632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UC Berkeley High Flux Neutron Generator</a:t>
            </a:r>
            <a:endParaRPr lang="en-US" sz="3200" dirty="0"/>
          </a:p>
        </p:txBody>
      </p:sp>
      <p:pic>
        <p:nvPicPr>
          <p:cNvPr id="7" name="Shape 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41719" y="1124325"/>
            <a:ext cx="6311880" cy="4876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112"/>
          <p:cNvCxnSpPr/>
          <p:nvPr/>
        </p:nvCxnSpPr>
        <p:spPr>
          <a:xfrm rot="10800000">
            <a:off x="5693758" y="2877526"/>
            <a:ext cx="1308960" cy="997199"/>
          </a:xfrm>
          <a:prstGeom prst="straightConnector1">
            <a:avLst/>
          </a:prstGeom>
          <a:noFill/>
          <a:ln w="76300" cap="flat" cmpd="sng">
            <a:solidFill>
              <a:srgbClr val="2E75B6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11" name="Shape 113"/>
          <p:cNvCxnSpPr/>
          <p:nvPr/>
        </p:nvCxnSpPr>
        <p:spPr>
          <a:xfrm>
            <a:off x="1142638" y="3334726"/>
            <a:ext cx="1495800" cy="747719"/>
          </a:xfrm>
          <a:prstGeom prst="straightConnector1">
            <a:avLst/>
          </a:prstGeom>
          <a:noFill/>
          <a:ln w="76300" cap="flat" cmpd="sng">
            <a:solidFill>
              <a:srgbClr val="5B9BD5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2" name="Shape 114"/>
          <p:cNvSpPr/>
          <p:nvPr/>
        </p:nvSpPr>
        <p:spPr>
          <a:xfrm>
            <a:off x="6526439" y="3270066"/>
            <a:ext cx="1906199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Deuterium Gas</a:t>
            </a:r>
          </a:p>
        </p:txBody>
      </p:sp>
      <p:sp>
        <p:nvSpPr>
          <p:cNvPr id="13" name="Shape 115"/>
          <p:cNvSpPr/>
          <p:nvPr/>
        </p:nvSpPr>
        <p:spPr>
          <a:xfrm rot="1780800">
            <a:off x="4352758" y="2364885"/>
            <a:ext cx="1319399" cy="43668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16"/>
          <p:cNvSpPr/>
          <p:nvPr/>
        </p:nvSpPr>
        <p:spPr>
          <a:xfrm rot="1780800">
            <a:off x="2518558" y="3944206"/>
            <a:ext cx="1319399" cy="43668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" name="Shape 117"/>
          <p:cNvCxnSpPr/>
          <p:nvPr/>
        </p:nvCxnSpPr>
        <p:spPr>
          <a:xfrm rot="10800000" flipH="1">
            <a:off x="1049038" y="4757806"/>
            <a:ext cx="1308960" cy="976319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16" name="Shape 118"/>
          <p:cNvCxnSpPr/>
          <p:nvPr/>
        </p:nvCxnSpPr>
        <p:spPr>
          <a:xfrm flipH="1">
            <a:off x="5009399" y="1270125"/>
            <a:ext cx="880919" cy="701279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7" name="Shape 119"/>
          <p:cNvSpPr/>
          <p:nvPr/>
        </p:nvSpPr>
        <p:spPr>
          <a:xfrm>
            <a:off x="5008319" y="1353285"/>
            <a:ext cx="469080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RF</a:t>
            </a:r>
          </a:p>
        </p:txBody>
      </p:sp>
      <p:sp>
        <p:nvSpPr>
          <p:cNvPr id="18" name="Shape 120"/>
          <p:cNvSpPr/>
          <p:nvPr/>
        </p:nvSpPr>
        <p:spPr>
          <a:xfrm rot="1780800">
            <a:off x="4350239" y="2364885"/>
            <a:ext cx="1319399" cy="43668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21"/>
          <p:cNvSpPr/>
          <p:nvPr/>
        </p:nvSpPr>
        <p:spPr>
          <a:xfrm rot="1780800">
            <a:off x="2518558" y="3944206"/>
            <a:ext cx="1319399" cy="43668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22"/>
          <p:cNvSpPr/>
          <p:nvPr/>
        </p:nvSpPr>
        <p:spPr>
          <a:xfrm>
            <a:off x="5198758" y="2041966"/>
            <a:ext cx="1252439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D Plasma</a:t>
            </a:r>
          </a:p>
        </p:txBody>
      </p:sp>
      <p:sp>
        <p:nvSpPr>
          <p:cNvPr id="21" name="Shape 123"/>
          <p:cNvSpPr/>
          <p:nvPr/>
        </p:nvSpPr>
        <p:spPr>
          <a:xfrm>
            <a:off x="2985838" y="1552725"/>
            <a:ext cx="1132199" cy="2061359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24"/>
          <p:cNvSpPr/>
          <p:nvPr/>
        </p:nvSpPr>
        <p:spPr>
          <a:xfrm>
            <a:off x="2266558" y="2492325"/>
            <a:ext cx="1304280" cy="51695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100kV</a:t>
            </a:r>
          </a:p>
        </p:txBody>
      </p:sp>
      <p:cxnSp>
        <p:nvCxnSpPr>
          <p:cNvPr id="23" name="Shape 125"/>
          <p:cNvCxnSpPr/>
          <p:nvPr/>
        </p:nvCxnSpPr>
        <p:spPr>
          <a:xfrm flipH="1">
            <a:off x="4465078" y="3111885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4" name="Shape 126"/>
          <p:cNvCxnSpPr/>
          <p:nvPr/>
        </p:nvCxnSpPr>
        <p:spPr>
          <a:xfrm flipH="1">
            <a:off x="4235398" y="2994526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5" name="Shape 127"/>
          <p:cNvCxnSpPr/>
          <p:nvPr/>
        </p:nvCxnSpPr>
        <p:spPr>
          <a:xfrm flipH="1">
            <a:off x="4137479" y="2922525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6" name="Shape 128"/>
          <p:cNvCxnSpPr/>
          <p:nvPr/>
        </p:nvCxnSpPr>
        <p:spPr>
          <a:xfrm flipH="1">
            <a:off x="4018318" y="2860246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7" name="Shape 129"/>
          <p:cNvCxnSpPr/>
          <p:nvPr/>
        </p:nvCxnSpPr>
        <p:spPr>
          <a:xfrm flipH="1">
            <a:off x="4352759" y="3066526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8" name="Shape 130"/>
          <p:cNvCxnSpPr/>
          <p:nvPr/>
        </p:nvCxnSpPr>
        <p:spPr>
          <a:xfrm rot="10800000" flipH="1">
            <a:off x="3772438" y="3751246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9" name="Shape 131"/>
          <p:cNvCxnSpPr/>
          <p:nvPr/>
        </p:nvCxnSpPr>
        <p:spPr>
          <a:xfrm rot="10800000" flipH="1">
            <a:off x="3634919" y="3690405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30" name="Shape 132"/>
          <p:cNvCxnSpPr/>
          <p:nvPr/>
        </p:nvCxnSpPr>
        <p:spPr>
          <a:xfrm rot="10800000" flipH="1">
            <a:off x="3507838" y="3593205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31" name="Shape 133"/>
          <p:cNvCxnSpPr/>
          <p:nvPr/>
        </p:nvCxnSpPr>
        <p:spPr>
          <a:xfrm rot="10800000" flipH="1">
            <a:off x="3380399" y="3532366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32" name="Shape 134"/>
          <p:cNvCxnSpPr/>
          <p:nvPr/>
        </p:nvCxnSpPr>
        <p:spPr>
          <a:xfrm rot="10800000" flipH="1">
            <a:off x="3260879" y="3444166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33" name="Shape 135"/>
          <p:cNvSpPr/>
          <p:nvPr/>
        </p:nvSpPr>
        <p:spPr>
          <a:xfrm>
            <a:off x="4510438" y="3356326"/>
            <a:ext cx="1365479" cy="6389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D beam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1-1000mA</a:t>
            </a:r>
          </a:p>
        </p:txBody>
      </p:sp>
      <p:sp>
        <p:nvSpPr>
          <p:cNvPr id="34" name="Shape 136"/>
          <p:cNvSpPr/>
          <p:nvPr/>
        </p:nvSpPr>
        <p:spPr>
          <a:xfrm rot="2455200">
            <a:off x="3760199" y="3299806"/>
            <a:ext cx="800999" cy="449639"/>
          </a:xfrm>
          <a:prstGeom prst="irregularSeal2">
            <a:avLst/>
          </a:prstGeom>
          <a:solidFill>
            <a:srgbClr val="5B9BD5"/>
          </a:solidFill>
          <a:ln w="12600" cap="flat" cmpd="sng">
            <a:solidFill>
              <a:srgbClr val="181717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137"/>
          <p:cNvSpPr/>
          <p:nvPr/>
        </p:nvSpPr>
        <p:spPr>
          <a:xfrm>
            <a:off x="2627999" y="3127726"/>
            <a:ext cx="1336319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9DC3E6"/>
                </a:solidFill>
                <a:latin typeface="Calibri"/>
                <a:ea typeface="Calibri"/>
                <a:cs typeface="Calibri"/>
                <a:sym typeface="Calibri"/>
              </a:rPr>
              <a:t>DD Fusion</a:t>
            </a:r>
          </a:p>
        </p:txBody>
      </p:sp>
      <p:sp>
        <p:nvSpPr>
          <p:cNvPr id="36" name="Shape 138"/>
          <p:cNvSpPr/>
          <p:nvPr/>
        </p:nvSpPr>
        <p:spPr>
          <a:xfrm>
            <a:off x="4069438" y="3448846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139"/>
          <p:cNvSpPr/>
          <p:nvPr/>
        </p:nvSpPr>
        <p:spPr>
          <a:xfrm>
            <a:off x="3911038" y="3372526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140"/>
          <p:cNvSpPr/>
          <p:nvPr/>
        </p:nvSpPr>
        <p:spPr>
          <a:xfrm>
            <a:off x="3972238" y="347620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141"/>
          <p:cNvSpPr/>
          <p:nvPr/>
        </p:nvSpPr>
        <p:spPr>
          <a:xfrm>
            <a:off x="4124519" y="362848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142"/>
          <p:cNvSpPr/>
          <p:nvPr/>
        </p:nvSpPr>
        <p:spPr>
          <a:xfrm>
            <a:off x="4017599" y="341608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143"/>
          <p:cNvSpPr/>
          <p:nvPr/>
        </p:nvSpPr>
        <p:spPr>
          <a:xfrm>
            <a:off x="4111558" y="349060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144"/>
          <p:cNvSpPr/>
          <p:nvPr/>
        </p:nvSpPr>
        <p:spPr>
          <a:xfrm>
            <a:off x="5610958" y="1773044"/>
            <a:ext cx="2506680" cy="3967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2000" b="0" i="0" u="none" strike="noStrike" cap="none" dirty="0" smtClean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2.45 MeV </a:t>
            </a:r>
            <a:r>
              <a:rPr lang="en-US" sz="2000" dirty="0" smtClean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neutrons, 10</a:t>
            </a:r>
            <a:r>
              <a:rPr lang="en-US" sz="2000" baseline="30000" dirty="0" smtClean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2000" dirty="0" smtClean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 n/s/cm</a:t>
            </a:r>
            <a:r>
              <a:rPr lang="en-US" sz="2000" baseline="30000" dirty="0" smtClean="0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2000" b="0" i="0" u="none" strike="noStrike" cap="none" dirty="0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Shape 145"/>
          <p:cNvCxnSpPr/>
          <p:nvPr/>
        </p:nvCxnSpPr>
        <p:spPr>
          <a:xfrm rot="10800000">
            <a:off x="4946758" y="3967965"/>
            <a:ext cx="0" cy="383400"/>
          </a:xfrm>
          <a:prstGeom prst="straightConnector1">
            <a:avLst/>
          </a:prstGeom>
          <a:noFill/>
          <a:ln w="19075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4" name="Shape 146"/>
          <p:cNvCxnSpPr/>
          <p:nvPr/>
        </p:nvCxnSpPr>
        <p:spPr>
          <a:xfrm rot="10800000">
            <a:off x="4530598" y="4182526"/>
            <a:ext cx="416160" cy="171000"/>
          </a:xfrm>
          <a:prstGeom prst="straightConnector1">
            <a:avLst/>
          </a:prstGeom>
          <a:noFill/>
          <a:ln w="19075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5" name="Shape 147"/>
          <p:cNvCxnSpPr/>
          <p:nvPr/>
        </p:nvCxnSpPr>
        <p:spPr>
          <a:xfrm rot="10800000">
            <a:off x="4522679" y="3749805"/>
            <a:ext cx="14039" cy="431999"/>
          </a:xfrm>
          <a:prstGeom prst="straightConnector1">
            <a:avLst/>
          </a:prstGeom>
          <a:noFill/>
          <a:ln w="19075" cap="flat" cmpd="sng">
            <a:solidFill>
              <a:srgbClr val="5B9BD5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46" name="Shape 148"/>
          <p:cNvSpPr/>
          <p:nvPr/>
        </p:nvSpPr>
        <p:spPr>
          <a:xfrm>
            <a:off x="4995358" y="3957526"/>
            <a:ext cx="615600" cy="4013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800" b="0" i="0" u="none" strike="noStrike" cap="none" baseline="-25000" dirty="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 dirty="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0440" y="1449878"/>
            <a:ext cx="235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Commissioning:</a:t>
            </a:r>
          </a:p>
          <a:p>
            <a:r>
              <a:rPr lang="en-US" dirty="0" smtClean="0"/>
              <a:t>25 July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3856 0.51436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" y="257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44479 -0.58518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" y="-29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-0.47205 -0.5037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" y="-252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66753 0.05185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" y="26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-0.53281 0.4009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" y="20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1.38889E-6 -0.60625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/>
      <p:bldP spid="33" grpId="0"/>
      <p:bldP spid="34" grpId="0" animBg="1"/>
      <p:bldP spid="35" grpId="0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UC Berkeley High Flux Neutron Generator</a:t>
            </a:r>
            <a:endParaRPr lang="en-US" sz="3200" dirty="0"/>
          </a:p>
        </p:txBody>
      </p:sp>
      <p:pic>
        <p:nvPicPr>
          <p:cNvPr id="1027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1198" y="1764607"/>
            <a:ext cx="3549568" cy="3510094"/>
          </a:xfrm>
          <a:prstGeom prst="rect">
            <a:avLst/>
          </a:prstGeom>
          <a:noFill/>
        </p:spPr>
      </p:pic>
      <p:pic>
        <p:nvPicPr>
          <p:cNvPr id="1028" name="Picture 4" descr="D:\Documents\School Work\Isotope Data\Proposals\IMG_20151103_113432563.jpg"/>
          <p:cNvPicPr>
            <a:picLocks noChangeAspect="1" noChangeArrowheads="1"/>
          </p:cNvPicPr>
          <p:nvPr/>
        </p:nvPicPr>
        <p:blipFill>
          <a:blip r:embed="rId4"/>
          <a:srcRect t="13703" r="9169" b="13600"/>
          <a:stretch>
            <a:fillRect/>
          </a:stretch>
        </p:blipFill>
        <p:spPr bwMode="auto">
          <a:xfrm>
            <a:off x="1342305" y="1293963"/>
            <a:ext cx="3119002" cy="4434254"/>
          </a:xfrm>
          <a:prstGeom prst="rect">
            <a:avLst/>
          </a:prstGeom>
          <a:noFill/>
        </p:spPr>
      </p:pic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4710022" y="5201920"/>
          <a:ext cx="4433976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4"/>
                <a:gridCol w="1108494"/>
                <a:gridCol w="1108494"/>
                <a:gridCol w="1108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Foils Used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Metal Purity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/>
                        <a:t>Abundance (a/o)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/>
                        <a:t>Foil Density (mg/cm</a:t>
                      </a:r>
                      <a:r>
                        <a:rPr lang="en-US" sz="1200" baseline="30000" smtClean="0"/>
                        <a:t>2</a:t>
                      </a:r>
                      <a:r>
                        <a:rPr lang="en-US" sz="120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 smtClean="0"/>
                        <a:t>nat</a:t>
                      </a:r>
                      <a:r>
                        <a:rPr lang="en-US" sz="1200" dirty="0" err="1" smtClean="0"/>
                        <a:t>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&gt; 99.999%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smtClean="0"/>
                        <a:t>113</a:t>
                      </a:r>
                      <a:r>
                        <a:rPr lang="en-US" sz="1200" dirty="0" smtClean="0"/>
                        <a:t>In (4.29%), </a:t>
                      </a:r>
                      <a:r>
                        <a:rPr lang="en-US" sz="1200" baseline="30000" dirty="0" smtClean="0"/>
                        <a:t>115</a:t>
                      </a:r>
                      <a:r>
                        <a:rPr lang="en-US" sz="1200" dirty="0" smtClean="0"/>
                        <a:t>In (95.71%)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365.5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 smtClean="0"/>
                        <a:t>nat</a:t>
                      </a:r>
                      <a:r>
                        <a:rPr lang="en-US" sz="1200" dirty="0" err="1" smtClean="0"/>
                        <a:t>Zn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&gt; 99.99%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smtClean="0"/>
                        <a:t>64</a:t>
                      </a:r>
                      <a:r>
                        <a:rPr lang="en-US" sz="1200" dirty="0" smtClean="0"/>
                        <a:t>Zn (49.17%)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714.1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 smtClean="0"/>
                        <a:t>nat</a:t>
                      </a:r>
                      <a:r>
                        <a:rPr lang="en-US" sz="1200" dirty="0" err="1" smtClean="0"/>
                        <a:t>Ti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99.999%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smtClean="0"/>
                        <a:t>47</a:t>
                      </a:r>
                      <a:r>
                        <a:rPr lang="en-US" sz="1200" dirty="0" smtClean="0"/>
                        <a:t>Ti (7.44%)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450.6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1198" y="1764607"/>
            <a:ext cx="3549568" cy="3510094"/>
          </a:xfrm>
          <a:prstGeom prst="rect">
            <a:avLst/>
          </a:prstGeom>
          <a:noFill/>
        </p:spPr>
      </p:pic>
      <p:pic>
        <p:nvPicPr>
          <p:cNvPr id="21" name="Picture 4" descr="D:\Documents\School Work\Isotope Data\Proposals\IMG_20151103_113432563.jpg"/>
          <p:cNvPicPr>
            <a:picLocks noChangeAspect="1" noChangeArrowheads="1"/>
          </p:cNvPicPr>
          <p:nvPr/>
        </p:nvPicPr>
        <p:blipFill>
          <a:blip r:embed="rId3"/>
          <a:srcRect t="13703" r="9169" b="13600"/>
          <a:stretch>
            <a:fillRect/>
          </a:stretch>
        </p:blipFill>
        <p:spPr bwMode="auto">
          <a:xfrm>
            <a:off x="1342305" y="1293963"/>
            <a:ext cx="3119002" cy="44342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UC Berkeley High Flux Neutron Generator</a:t>
            </a:r>
            <a:endParaRPr lang="en-US" sz="32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/>
          <a:srcRect l="13689" t="5691" r="16320"/>
          <a:stretch/>
        </p:blipFill>
        <p:spPr>
          <a:xfrm>
            <a:off x="164708" y="1676995"/>
            <a:ext cx="4321878" cy="332449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Parallelogram 14"/>
          <p:cNvSpPr/>
          <p:nvPr/>
        </p:nvSpPr>
        <p:spPr>
          <a:xfrm rot="900000" flipH="1">
            <a:off x="3429766" y="3446398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Zn</a:t>
            </a:r>
            <a:endParaRPr lang="en-US" dirty="0"/>
          </a:p>
        </p:txBody>
      </p:sp>
      <p:sp>
        <p:nvSpPr>
          <p:cNvPr id="16" name="Parallelogram 15"/>
          <p:cNvSpPr/>
          <p:nvPr/>
        </p:nvSpPr>
        <p:spPr>
          <a:xfrm rot="900000" flipH="1">
            <a:off x="3495672" y="3589129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</a:t>
            </a:r>
            <a:endParaRPr lang="en-US" sz="1600" dirty="0"/>
          </a:p>
        </p:txBody>
      </p:sp>
      <p:sp>
        <p:nvSpPr>
          <p:cNvPr id="17" name="Parallelogram 16"/>
          <p:cNvSpPr/>
          <p:nvPr/>
        </p:nvSpPr>
        <p:spPr>
          <a:xfrm rot="900000" flipH="1">
            <a:off x="6274241" y="1716127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Zn</a:t>
            </a:r>
            <a:endParaRPr lang="en-US" dirty="0"/>
          </a:p>
        </p:txBody>
      </p:sp>
      <p:sp>
        <p:nvSpPr>
          <p:cNvPr id="18" name="Parallelogram 17"/>
          <p:cNvSpPr/>
          <p:nvPr/>
        </p:nvSpPr>
        <p:spPr>
          <a:xfrm rot="900000" flipH="1">
            <a:off x="6989502" y="4628121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7 L -0.31232 0.2553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1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3.33333E-6 L -0.38212 -0.15139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" y="-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3.33333E-6 L -0.15659 -0.18241 " pathEditMode="relative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1585 -0.1810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" y="-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1198" y="1764607"/>
            <a:ext cx="3549568" cy="3510094"/>
          </a:xfrm>
          <a:prstGeom prst="rect">
            <a:avLst/>
          </a:prstGeom>
          <a:noFill/>
        </p:spPr>
      </p:pic>
      <p:pic>
        <p:nvPicPr>
          <p:cNvPr id="11" name="Picture 4" descr="D:\Documents\School Work\Isotope Data\Proposals\IMG_20151103_113432563.jpg"/>
          <p:cNvPicPr>
            <a:picLocks noChangeAspect="1" noChangeArrowheads="1"/>
          </p:cNvPicPr>
          <p:nvPr/>
        </p:nvPicPr>
        <p:blipFill>
          <a:blip r:embed="rId3"/>
          <a:srcRect t="13703" r="9169" b="13600"/>
          <a:stretch>
            <a:fillRect/>
          </a:stretch>
        </p:blipFill>
        <p:spPr bwMode="auto">
          <a:xfrm>
            <a:off x="1342305" y="1293963"/>
            <a:ext cx="3119002" cy="4434254"/>
          </a:xfrm>
          <a:prstGeom prst="rect">
            <a:avLst/>
          </a:prstGeom>
          <a:noFill/>
        </p:spPr>
      </p:pic>
      <p:pic>
        <p:nvPicPr>
          <p:cNvPr id="1026" name="Picture 2" descr="D:\Documents\School Work\Isotope Data\Proposals\IMG_20160531_183154957_HDR.jpg"/>
          <p:cNvPicPr>
            <a:picLocks noChangeAspect="1" noChangeArrowheads="1"/>
          </p:cNvPicPr>
          <p:nvPr/>
        </p:nvPicPr>
        <p:blipFill>
          <a:blip r:embed="rId4"/>
          <a:srcRect l="6908" t="6361" r="3947" b="15306"/>
          <a:stretch>
            <a:fillRect/>
          </a:stretch>
        </p:blipFill>
        <p:spPr bwMode="auto">
          <a:xfrm>
            <a:off x="5524310" y="1081594"/>
            <a:ext cx="3494995" cy="5455287"/>
          </a:xfrm>
          <a:prstGeom prst="rect">
            <a:avLst/>
          </a:prstGeom>
          <a:noFill/>
        </p:spPr>
      </p:pic>
      <p:sp>
        <p:nvSpPr>
          <p:cNvPr id="49" name="Trapezoid 48"/>
          <p:cNvSpPr/>
          <p:nvPr/>
        </p:nvSpPr>
        <p:spPr>
          <a:xfrm rot="5400000">
            <a:off x="3756795" y="2163523"/>
            <a:ext cx="3324495" cy="2351440"/>
          </a:xfrm>
          <a:prstGeom prst="trapezoid">
            <a:avLst>
              <a:gd name="adj" fmla="val 5478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rgbClr val="EEF1F4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UC Berkeley High Flux Neutron Generator</a:t>
            </a:r>
            <a:endParaRPr lang="en-US" sz="32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/>
          <a:srcRect l="13689" t="5691" r="16320"/>
          <a:stretch/>
        </p:blipFill>
        <p:spPr>
          <a:xfrm>
            <a:off x="164708" y="1676995"/>
            <a:ext cx="4321878" cy="332449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0" name="Parallelogram 49"/>
          <p:cNvSpPr/>
          <p:nvPr/>
        </p:nvSpPr>
        <p:spPr>
          <a:xfrm rot="900000" flipH="1">
            <a:off x="1998416" y="2194507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Zn</a:t>
            </a:r>
            <a:endParaRPr lang="en-US" dirty="0"/>
          </a:p>
        </p:txBody>
      </p:sp>
      <p:sp>
        <p:nvSpPr>
          <p:cNvPr id="51" name="Parallelogram 50"/>
          <p:cNvSpPr/>
          <p:nvPr/>
        </p:nvSpPr>
        <p:spPr>
          <a:xfrm rot="900000" flipH="1">
            <a:off x="2064322" y="2337238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62" y="312434"/>
            <a:ext cx="853751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Relative Activation Measurements</a:t>
            </a:r>
            <a:endParaRPr lang="en-US" sz="4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Documents\School Work\Isotope Data\Proposals\IMG_20160531_182618557_HDR.jpg"/>
          <p:cNvPicPr>
            <a:picLocks noChangeAspect="1" noChangeArrowheads="1"/>
          </p:cNvPicPr>
          <p:nvPr/>
        </p:nvPicPr>
        <p:blipFill>
          <a:blip r:embed="rId2"/>
          <a:srcRect l="7126" t="6406" r="32403" b="9740"/>
          <a:stretch>
            <a:fillRect/>
          </a:stretch>
        </p:blipFill>
        <p:spPr bwMode="auto">
          <a:xfrm>
            <a:off x="457200" y="1499028"/>
            <a:ext cx="5173364" cy="4038600"/>
          </a:xfrm>
          <a:prstGeom prst="rect">
            <a:avLst/>
          </a:prstGeom>
          <a:noFill/>
        </p:spPr>
      </p:pic>
      <p:pic>
        <p:nvPicPr>
          <p:cNvPr id="2051" name="Picture 3" descr="D:\Documents\School Work\Isotope Data\Proposals\IMG_20160531_182635712_HDR.jpg"/>
          <p:cNvPicPr>
            <a:picLocks noChangeAspect="1" noChangeArrowheads="1"/>
          </p:cNvPicPr>
          <p:nvPr/>
        </p:nvPicPr>
        <p:blipFill>
          <a:blip r:embed="rId3"/>
          <a:srcRect l="9215" t="12760" r="12257" b="9896"/>
          <a:stretch>
            <a:fillRect/>
          </a:stretch>
        </p:blipFill>
        <p:spPr bwMode="auto">
          <a:xfrm>
            <a:off x="6035406" y="1499028"/>
            <a:ext cx="2798675" cy="4896344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2458527" y="5537628"/>
            <a:ext cx="378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Ortec</a:t>
            </a:r>
            <a:r>
              <a:rPr lang="en-US" dirty="0" smtClean="0"/>
              <a:t> 80% HPGe detector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173431" y="1184972"/>
            <a:ext cx="2745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Ortec</a:t>
            </a:r>
            <a:r>
              <a:rPr lang="en-US" dirty="0" smtClean="0"/>
              <a:t> </a:t>
            </a:r>
            <a:r>
              <a:rPr lang="en-US" dirty="0" smtClean="0"/>
              <a:t>Planar LEPS detector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0948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5701</TotalTime>
  <Words>667</Words>
  <Application>Microsoft Office PowerPoint</Application>
  <PresentationFormat>On-screen Show (4:3)</PresentationFormat>
  <Paragraphs>123</Paragraphs>
  <Slides>24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Custom Design</vt:lpstr>
      <vt:lpstr>MathType 6.0 Equation</vt:lpstr>
      <vt:lpstr>64Cu and 47Sc (n,p) Cross-Section Measurements for Medical Radionuclide Production </vt:lpstr>
      <vt:lpstr>Why Should You Care?</vt:lpstr>
      <vt:lpstr>Why Should You Care?</vt:lpstr>
      <vt:lpstr>Why Should You Care?</vt:lpstr>
      <vt:lpstr>The UC Berkeley High Flux Neutron Generator</vt:lpstr>
      <vt:lpstr>The UC Berkeley High Flux Neutron Generator</vt:lpstr>
      <vt:lpstr>The UC Berkeley High Flux Neutron Generator</vt:lpstr>
      <vt:lpstr>The UC Berkeley High Flux Neutron Generator</vt:lpstr>
      <vt:lpstr>Relative Activation Measurements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Acknowledgements </vt:lpstr>
    </vt:vector>
  </TitlesOfParts>
  <Company>UC Berkeley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Steven Voyles</dc:creator>
  <cp:lastModifiedBy>Andrew Steven Voyles</cp:lastModifiedBy>
  <cp:revision>185</cp:revision>
  <dcterms:created xsi:type="dcterms:W3CDTF">2013-01-15T19:08:57Z</dcterms:created>
  <dcterms:modified xsi:type="dcterms:W3CDTF">2016-08-31T16:41:12Z</dcterms:modified>
</cp:coreProperties>
</file>